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3" r:id="rId6"/>
    <p:sldId id="260" r:id="rId7"/>
    <p:sldId id="265" r:id="rId8"/>
    <p:sldId id="261" r:id="rId9"/>
    <p:sldId id="264" r:id="rId10"/>
    <p:sldId id="262" r:id="rId11"/>
  </p:sldIdLst>
  <p:sldSz cx="12192000" cy="6858000"/>
  <p:notesSz cx="6858000" cy="9144000"/>
  <p:embeddedFontLst>
    <p:embeddedFont>
      <p:font typeface="HGP行書体" panose="03000600000000000000" pitchFamily="66" charset="-128"/>
      <p:regular r:id="rId13"/>
    </p:embeddedFont>
    <p:embeddedFont>
      <p:font typeface="HGS創英ﾌﾟﾚｾﾞﾝｽEB" panose="02020800000000000000" pitchFamily="18" charset="-128"/>
      <p:regular r:id="rId14"/>
    </p:embeddedFont>
    <p:embeddedFont>
      <p:font typeface="フォントポにほんご" panose="02000600000000000000" pitchFamily="50" charset="-128"/>
      <p:regular r:id="rId15"/>
    </p:embeddedFont>
    <p:embeddedFont>
      <p:font typeface="游ゴシック" panose="020B0400000000000000" pitchFamily="50" charset="-128"/>
      <p:regular r:id="rId16"/>
      <p:bold r:id="rId17"/>
    </p:embeddedFont>
    <p:embeddedFont>
      <p:font typeface="游ゴシック Light" panose="020B0300000000000000" pitchFamily="50" charset="-128"/>
      <p:regular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45E2E-902B-4835-AD12-5825173A616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894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2.png"/><Relationship Id="rId4" Type="http://schemas.openxmlformats.org/officeDocument/2006/relationships/image" Target="../media/image20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11.png"/><Relationship Id="rId18" Type="http://schemas.openxmlformats.org/officeDocument/2006/relationships/image" Target="../media/image26.png"/><Relationship Id="rId3" Type="http://schemas.openxmlformats.org/officeDocument/2006/relationships/image" Target="../media/image19.jpg"/><Relationship Id="rId7" Type="http://schemas.openxmlformats.org/officeDocument/2006/relationships/image" Target="../media/image21.png"/><Relationship Id="rId12" Type="http://schemas.openxmlformats.org/officeDocument/2006/relationships/image" Target="../media/image18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5" Type="http://schemas.openxmlformats.org/officeDocument/2006/relationships/image" Target="../media/image16.png"/><Relationship Id="rId10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23.png"/><Relationship Id="rId1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7.jpg"/><Relationship Id="rId7" Type="http://schemas.openxmlformats.org/officeDocument/2006/relationships/image" Target="../media/image1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8.jpe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487953" y="4857293"/>
            <a:ext cx="192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3600" b="1" dirty="0" err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Handine</a:t>
            </a:r>
            <a:endParaRPr lang="en-US" altLang="ja-JP" sz="3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慎重に、時に大胆に進む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7182178" y="1234431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達成感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504571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突破口を見つけて攻略する</a:t>
            </a: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ゲーム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1B6B3FC8-F24C-7E66-BF7F-6B14C6816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36" y="1794508"/>
            <a:ext cx="8715376" cy="49993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4157007" y="39458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267467" y="7819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97465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図 4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7598B00-0B50-9F58-96B8-21CAFB77B1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02160" y="4538361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図 4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7144F89-807A-D3A4-E649-CEED437E223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984880" y="4430989"/>
            <a:ext cx="170730" cy="115465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図 45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9898696-7EC3-E11F-1ECD-5F66CBFBD8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771973" y="3727935"/>
            <a:ext cx="694682" cy="699165"/>
          </a:xfrm>
          <a:prstGeom prst="rect">
            <a:avLst/>
          </a:prstGeom>
          <a:effectLst>
            <a:glow rad="101600">
              <a:srgbClr val="FFFF00">
                <a:alpha val="6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図 4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913E1B-60D2-FB25-A471-8A4E0ED623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825096" y="4584006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8" name="図 4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D22329FA-01C3-4715-FACE-825C3E322A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195218" y="4176426"/>
            <a:ext cx="4989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9" name="図 4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46BC839-A7BE-2D84-C4DB-6D1C1DBEC0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116786" y="3419068"/>
            <a:ext cx="694682" cy="699165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DFB16D4-2C11-C2BB-C977-6FB5D0BD07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34030" y="4513195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6" name="図 3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AE77A2C-24CF-083C-742D-CBBC030F192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916750" y="4405823"/>
            <a:ext cx="170730" cy="115465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図 3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5B092CF-A41A-66D8-6CF7-CFBFB46DC2A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703843" y="3702769"/>
            <a:ext cx="694682" cy="699165"/>
          </a:xfrm>
          <a:prstGeom prst="rect">
            <a:avLst/>
          </a:prstGeom>
          <a:effectLst>
            <a:glow rad="101600">
              <a:srgbClr val="FFFF00">
                <a:alpha val="6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図 3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9459E46-1ABA-C7F4-BB89-63B9EA0C5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057259" y="4544768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図 38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0A8A1AE-2125-7C50-8A01-F877C721C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1427381" y="4137188"/>
            <a:ext cx="4989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図 3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3420B71-3288-B3D8-39DC-1F103975C9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402040" y="3316531"/>
            <a:ext cx="694682" cy="699165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C405ABA-6DB9-153D-3F90-10B345D1F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56966" y="455884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66E6E9-E794-6612-156A-D410D7C18B9D}"/>
              </a:ext>
            </a:extLst>
          </p:cNvPr>
          <p:cNvSpPr txBox="1"/>
          <p:nvPr/>
        </p:nvSpPr>
        <p:spPr>
          <a:xfrm>
            <a:off x="286621" y="1632084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solidFill>
                  <a:srgbClr val="FF0000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空気を通さない</a:t>
            </a:r>
            <a:r>
              <a:rPr kumimoji="1"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ものも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360DC5B-4510-503A-41F9-532454D063E8}"/>
              </a:ext>
            </a:extLst>
          </p:cNvPr>
          <p:cNvSpPr txBox="1"/>
          <p:nvPr/>
        </p:nvSpPr>
        <p:spPr>
          <a:xfrm>
            <a:off x="2337608" y="0"/>
            <a:ext cx="7516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活路は己で導くべし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BA651F0-1A21-89C6-1E49-3A4C7D9ECA71}"/>
              </a:ext>
            </a:extLst>
          </p:cNvPr>
          <p:cNvSpPr txBox="1"/>
          <p:nvPr/>
        </p:nvSpPr>
        <p:spPr>
          <a:xfrm rot="777478">
            <a:off x="5823769" y="1937177"/>
            <a:ext cx="6613289" cy="987944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10919592"/>
              </a:avLst>
            </a:prstTxWarp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己だけの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突破口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635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を見つけよ！</a:t>
            </a:r>
          </a:p>
        </p:txBody>
      </p:sp>
      <p:pic>
        <p:nvPicPr>
          <p:cNvPr id="20" name="図 19" descr="ロゴ&#10;&#10;自動的に生成された説明">
            <a:extLst>
              <a:ext uri="{FF2B5EF4-FFF2-40B4-BE49-F238E27FC236}">
                <a16:creationId xmlns:a16="http://schemas.microsoft.com/office/drawing/2014/main" id="{1A533648-AC65-0ED7-7DF0-02EA98DF1B6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5363265" y="2896946"/>
            <a:ext cx="2322145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DEF136FD-946A-C05B-FE88-F248767875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127088" y="4151260"/>
            <a:ext cx="4989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図 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1C7525-4FE6-0C13-098D-DD92097FC1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048656" y="3393902"/>
            <a:ext cx="694682" cy="699165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図 5" descr="ロゴ&#10;&#10;自動的に生成された説明">
            <a:extLst>
              <a:ext uri="{FF2B5EF4-FFF2-40B4-BE49-F238E27FC236}">
                <a16:creationId xmlns:a16="http://schemas.microsoft.com/office/drawing/2014/main" id="{F8DA8A26-58A8-B545-5F1E-94C628F7413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rot="379914" flipH="1">
            <a:off x="8814374" y="2830888"/>
            <a:ext cx="2768340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4558837-AC2F-D8F8-7D4E-818E9674D9E4}"/>
              </a:ext>
            </a:extLst>
          </p:cNvPr>
          <p:cNvSpPr txBox="1"/>
          <p:nvPr/>
        </p:nvSpPr>
        <p:spPr>
          <a:xfrm>
            <a:off x="9212200" y="5252779"/>
            <a:ext cx="2442223" cy="795532"/>
          </a:xfrm>
          <a:prstGeom prst="rect">
            <a:avLst/>
          </a:prstGeom>
          <a:noFill/>
        </p:spPr>
        <p:txBody>
          <a:bodyPr wrap="none" rtlCol="0">
            <a:prstTxWarp prst="textSlantUp">
              <a:avLst>
                <a:gd name="adj" fmla="val 37164"/>
              </a:avLst>
            </a:prstTxWarp>
            <a:spAutoFit/>
          </a:bodyPr>
          <a:lstStyle/>
          <a:p>
            <a:pPr algn="ctr"/>
            <a:r>
              <a:rPr kumimoji="1" lang="ja-JP" altLang="en-US" sz="4000" b="1" i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8000">
                      <a:schemeClr val="accent5">
                        <a:lumMod val="40000"/>
                        <a:lumOff val="60000"/>
                      </a:schemeClr>
                    </a:gs>
                    <a:gs pos="79000">
                      <a:schemeClr val="accent5">
                        <a:lumMod val="60000"/>
                        <a:lumOff val="40000"/>
                      </a:schemeClr>
                    </a:gs>
                    <a:gs pos="100000">
                      <a:schemeClr val="accent5">
                        <a:lumMod val="50000"/>
                      </a:schemeClr>
                    </a:gs>
                  </a:gsLst>
                  <a:lin ang="5400000" scaled="1"/>
                </a:gra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下から細かく</a:t>
            </a:r>
          </a:p>
        </p:txBody>
      </p:sp>
      <p:pic>
        <p:nvPicPr>
          <p:cNvPr id="24" name="図 2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EB7FCBD-1D84-A32E-2926-D07785FBD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08086" y="4449484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矢印: 上カーブ 28">
            <a:extLst>
              <a:ext uri="{FF2B5EF4-FFF2-40B4-BE49-F238E27FC236}">
                <a16:creationId xmlns:a16="http://schemas.microsoft.com/office/drawing/2014/main" id="{8D99BD1D-5AB5-2E9A-2EA5-60CBF1BC58D9}"/>
              </a:ext>
            </a:extLst>
          </p:cNvPr>
          <p:cNvSpPr/>
          <p:nvPr/>
        </p:nvSpPr>
        <p:spPr>
          <a:xfrm>
            <a:off x="5038709" y="5433795"/>
            <a:ext cx="2644918" cy="452923"/>
          </a:xfrm>
          <a:prstGeom prst="curvedUpArrow">
            <a:avLst>
              <a:gd name="adj1" fmla="val 38247"/>
              <a:gd name="adj2" fmla="val 118613"/>
              <a:gd name="adj3" fmla="val 36207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3" name="図 2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35EB9B01-5335-B782-3256-CD88D8467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39642" y="4418217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図 2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ED8007B5-EB0B-31CF-4BE4-ACA054894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4104768" y="3370519"/>
            <a:ext cx="185277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E37F0BA-342B-F716-DEFD-CD6AFDE635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92705" y="4418217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図 29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64AE8C74-34DF-49F4-AB05-A357FFF79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656809">
            <a:off x="7357028" y="3905236"/>
            <a:ext cx="956245" cy="174158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41E6B3EF-25DC-3052-7B7B-2374FD34B1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5145684" y="1419801"/>
            <a:ext cx="694682" cy="699165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2" name="図 3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ADB11B4-369B-2710-6AF0-04A2EDC083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004797">
            <a:off x="7594591" y="2724322"/>
            <a:ext cx="694682" cy="699165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3" name="図 3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E03CA9E-75EB-D55B-62AE-0624550816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8223565">
            <a:off x="6405929" y="1900593"/>
            <a:ext cx="694682" cy="699165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  <a:alpha val="74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C0801DDD-B475-409B-ACCE-E69A3EAAF779}"/>
              </a:ext>
            </a:extLst>
          </p:cNvPr>
          <p:cNvSpPr txBox="1"/>
          <p:nvPr/>
        </p:nvSpPr>
        <p:spPr>
          <a:xfrm rot="455575">
            <a:off x="4902278" y="2859286"/>
            <a:ext cx="3363914" cy="1096768"/>
          </a:xfrm>
          <a:prstGeom prst="rect">
            <a:avLst/>
          </a:prstGeom>
          <a:noFill/>
        </p:spPr>
        <p:txBody>
          <a:bodyPr wrap="none" rtlCol="0">
            <a:prstTxWarp prst="textSlantDown">
              <a:avLst/>
            </a:prstTxWarp>
            <a:spAutoFit/>
          </a:bodyPr>
          <a:lstStyle/>
          <a:p>
            <a:pPr algn="ctr"/>
            <a:r>
              <a:rPr lang="ja-JP" altLang="en-US" sz="4000" b="1" i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7000">
                      <a:schemeClr val="accent2">
                        <a:lumMod val="20000"/>
                        <a:lumOff val="80000"/>
                      </a:schemeClr>
                    </a:gs>
                    <a:gs pos="80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5400000" scaled="1"/>
                </a:gra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上</a:t>
            </a:r>
            <a:r>
              <a:rPr kumimoji="1" lang="ja-JP" altLang="en-US" sz="4000" b="1" i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7000">
                      <a:schemeClr val="accent2">
                        <a:lumMod val="20000"/>
                        <a:lumOff val="80000"/>
                      </a:schemeClr>
                    </a:gs>
                    <a:gs pos="80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5400000" scaled="1"/>
                </a:gra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から一発で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D67B1E8F-BDF3-B18B-5E9F-D17F38EC9F3F}"/>
              </a:ext>
            </a:extLst>
          </p:cNvPr>
          <p:cNvSpPr txBox="1"/>
          <p:nvPr/>
        </p:nvSpPr>
        <p:spPr>
          <a:xfrm>
            <a:off x="2521944" y="6092215"/>
            <a:ext cx="71481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4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荷物は丁重に、時に大胆に</a:t>
            </a:r>
            <a:endParaRPr kumimoji="1" lang="ja-JP" altLang="en-US" sz="4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55" name="図 5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AE9B584-DFDB-DD0D-A018-781314B97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1477" y="3604043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6" name="図 55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9193145-487B-7AA4-292B-AFE56784EC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321277" y="2998341"/>
            <a:ext cx="975384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7CE4517A-EA87-7280-5805-F6A9A209C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44849" flipH="1">
            <a:off x="30082" y="2917251"/>
            <a:ext cx="1235969" cy="6983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8" name="図 5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730414F-A1D9-6CA9-D426-6039B09A5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0047" y="357785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図 5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174D1014-BBC8-8C92-1161-355D6B4672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1664277" y="3228657"/>
            <a:ext cx="457579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3" name="図 52" descr="ロゴ&#10;&#10;自動的に生成された説明">
            <a:extLst>
              <a:ext uri="{FF2B5EF4-FFF2-40B4-BE49-F238E27FC236}">
                <a16:creationId xmlns:a16="http://schemas.microsoft.com/office/drawing/2014/main" id="{118308ED-EC05-9306-A834-77C5FF4D526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1264154" y="2764730"/>
            <a:ext cx="1517297" cy="799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9" name="図 5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A4DE1C92-A521-C5F0-B9B7-01F87152AD9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1776958" y="2435336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0" name="乗算記号 59">
            <a:extLst>
              <a:ext uri="{FF2B5EF4-FFF2-40B4-BE49-F238E27FC236}">
                <a16:creationId xmlns:a16="http://schemas.microsoft.com/office/drawing/2014/main" id="{AD45C880-638B-0570-D2FD-D3FC90F7A451}"/>
              </a:ext>
            </a:extLst>
          </p:cNvPr>
          <p:cNvSpPr/>
          <p:nvPr/>
        </p:nvSpPr>
        <p:spPr>
          <a:xfrm>
            <a:off x="1338620" y="2465633"/>
            <a:ext cx="1202123" cy="1188883"/>
          </a:xfrm>
          <a:prstGeom prst="mathMultiply">
            <a:avLst>
              <a:gd name="adj1" fmla="val 6520"/>
            </a:avLst>
          </a:prstGeom>
          <a:solidFill>
            <a:srgbClr val="FF00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1" name="図 6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F873965-8CC0-CC68-C788-3A8F468AB4C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343417">
            <a:off x="639850" y="2202757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3" name="図 62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31B3C77E-FB9A-9F03-7408-AFDFE6A321C0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41127">
            <a:off x="2859336" y="2426193"/>
            <a:ext cx="646457" cy="339866"/>
          </a:xfrm>
          <a:prstGeom prst="rect">
            <a:avLst/>
          </a:prstGeom>
          <a:effectLst>
            <a:glow rad="50800">
              <a:schemeClr val="tx1">
                <a:lumMod val="65000"/>
                <a:lumOff val="35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4" name="図 6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311EA65C-9E1E-8292-C361-534DD4079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42951" y="35883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5" name="図 6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4519E7F3-5B60-522C-BC61-99D720CD4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3041545" y="3236411"/>
            <a:ext cx="457579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2" name="図 51">
            <a:extLst>
              <a:ext uri="{FF2B5EF4-FFF2-40B4-BE49-F238E27FC236}">
                <a16:creationId xmlns:a16="http://schemas.microsoft.com/office/drawing/2014/main" id="{0F348185-E974-CBB8-672F-5970A537AC5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4" t="22922" r="7383" b="23774"/>
          <a:stretch/>
        </p:blipFill>
        <p:spPr>
          <a:xfrm rot="2686631">
            <a:off x="2734939" y="2759378"/>
            <a:ext cx="1309442" cy="6116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2" name="図 6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E359D888-2104-0581-9953-5BB08101A0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6903418">
            <a:off x="3546140" y="2542398"/>
            <a:ext cx="441815" cy="444666"/>
          </a:xfrm>
          <a:prstGeom prst="rect">
            <a:avLst/>
          </a:prstGeom>
          <a:effectLst>
            <a:glow rad="101600">
              <a:schemeClr val="accent6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FD141DBA-03CD-8AFE-5C4E-8378A5ECC08B}"/>
              </a:ext>
            </a:extLst>
          </p:cNvPr>
          <p:cNvSpPr txBox="1"/>
          <p:nvPr/>
        </p:nvSpPr>
        <p:spPr>
          <a:xfrm>
            <a:off x="286622" y="106931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障害物が配達を妨げる</a:t>
            </a:r>
            <a:endParaRPr lang="en-US" altLang="ja-JP" sz="2800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68E47A1-3BD8-25B5-8006-E1BDD4929F7D}"/>
              </a:ext>
            </a:extLst>
          </p:cNvPr>
          <p:cNvSpPr txBox="1"/>
          <p:nvPr/>
        </p:nvSpPr>
        <p:spPr>
          <a:xfrm>
            <a:off x="199623" y="5118382"/>
            <a:ext cx="377539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荷物を操れなくなると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rgbClr val="FFFF00">
                      <a:alpha val="84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失敗</a:t>
            </a:r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となってしまう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2405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図 55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90C370C-4A18-1CCC-3445-618F300458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0453" y="2403196"/>
            <a:ext cx="821985" cy="1022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図 56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CACD4078-C972-8C87-9108-E6285959BD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10121265" y="1977028"/>
            <a:ext cx="588624" cy="33255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図 5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E2B662F-12FA-6D26-40A7-7AD66B0650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20082" y="2424674"/>
            <a:ext cx="821985" cy="1022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5" name="図 54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25B43EC1-7B99-6D06-2C87-E83E3D3009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91627">
            <a:off x="6690894" y="1998506"/>
            <a:ext cx="588624" cy="332551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直角三角形 29">
            <a:extLst>
              <a:ext uri="{FF2B5EF4-FFF2-40B4-BE49-F238E27FC236}">
                <a16:creationId xmlns:a16="http://schemas.microsoft.com/office/drawing/2014/main" id="{282D6B97-72E9-CFC3-9BC4-A12BCA97E8F3}"/>
              </a:ext>
            </a:extLst>
          </p:cNvPr>
          <p:cNvSpPr/>
          <p:nvPr/>
        </p:nvSpPr>
        <p:spPr>
          <a:xfrm flipH="1">
            <a:off x="6205160" y="3949940"/>
            <a:ext cx="4743621" cy="2367594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5000"/>
                </a:schemeClr>
              </a:gs>
              <a:gs pos="44000">
                <a:schemeClr val="accent4">
                  <a:lumMod val="20000"/>
                  <a:lumOff val="80000"/>
                  <a:alpha val="46000"/>
                </a:schemeClr>
              </a:gs>
              <a:gs pos="67000">
                <a:schemeClr val="accent4">
                  <a:lumMod val="60000"/>
                  <a:lumOff val="40000"/>
                  <a:alpha val="45000"/>
                </a:schemeClr>
              </a:gs>
              <a:gs pos="98000">
                <a:srgbClr val="0070C0">
                  <a:alpha val="40000"/>
                </a:srgb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110130" y="587987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荷物には特徴がある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5468119" y="6256966"/>
            <a:ext cx="660469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88900">
                    <a:srgbClr val="00B0F0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上昇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、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glow rad="88900">
                    <a:schemeClr val="accent2">
                      <a:lumMod val="20000"/>
                      <a:lumOff val="80000"/>
                    </a:schemeClr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</a:t>
            </a:r>
            <a:r>
              <a:rPr lang="ja-JP" altLang="en-US" sz="3200" b="1" spc="50" dirty="0">
                <a:ln w="0" cmpd="sng">
                  <a:noFill/>
                  <a:prstDash val="solid"/>
                </a:ln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を適切な呼吸で扱え！</a:t>
            </a:r>
            <a:endParaRPr kumimoji="1" lang="ja-JP" altLang="en-US" sz="3200" b="1" spc="50" dirty="0">
              <a:ln w="0" cmpd="sng">
                <a:noFill/>
                <a:prstDash val="solid"/>
              </a:ln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chemeClr val="tx1">
                    <a:alpha val="43000"/>
                  </a:scheme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322" y="5779298"/>
            <a:ext cx="717647" cy="5382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8576971" y="4261149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8557192" y="4679213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8916323" y="4480203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687272">
            <a:off x="9169400" y="3954258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1750" b="40000" l="48544" r="89061">
                        <a14:foregroundMark x1="63495" y1="29917" x2="61100" y2="32500"/>
                        <a14:foregroundMark x1="56570" y1="35250" x2="53398" y2="35667"/>
                        <a14:foregroundMark x1="52880" y1="35250" x2="49903" y2="33583"/>
                        <a14:foregroundMark x1="48673" y1="32667" x2="48673" y2="32667"/>
                        <a14:foregroundMark x1="53010" y1="35750" x2="53010" y2="35750"/>
                        <a14:foregroundMark x1="54434" y1="36333" x2="60583" y2="39833"/>
                        <a14:foregroundMark x1="60841" y1="40083" x2="60841" y2="40083"/>
                        <a14:foregroundMark x1="83042" y1="21750" x2="83042" y2="21750"/>
                        <a14:foregroundMark x1="82913" y1="26000" x2="82913" y2="26000"/>
                        <a14:foregroundMark x1="89061" y1="28667" x2="89061" y2="28667"/>
                        <a14:foregroundMark x1="83430" y1="25500" x2="81877" y2="24417"/>
                        <a14:foregroundMark x1="83948" y1="25833" x2="83948" y2="25833"/>
                        <a14:backgroundMark x1="84142" y1="41000" x2="84142" y2="41000"/>
                        <a14:backgroundMark x1="81877" y1="41583" x2="81877" y2="41583"/>
                        <a14:backgroundMark x1="83948" y1="42167" x2="83948" y2="42167"/>
                        <a14:backgroundMark x1="83754" y1="41167" x2="83754" y2="41167"/>
                        <a14:backgroundMark x1="82977" y1="40667" x2="82977" y2="40667"/>
                        <a14:backgroundMark x1="82460" y1="40250" x2="82330" y2="44500"/>
                        <a14:backgroundMark x1="82395" y1="42833" x2="82395" y2="42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2354617">
            <a:off x="7262442" y="5147684"/>
            <a:ext cx="1230430" cy="7899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301" y="-25458"/>
            <a:ext cx="6989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荷は己より大事に</a:t>
            </a:r>
          </a:p>
        </p:txBody>
      </p:sp>
      <p:sp>
        <p:nvSpPr>
          <p:cNvPr id="3" name="二等辺三角形 2">
            <a:extLst>
              <a:ext uri="{FF2B5EF4-FFF2-40B4-BE49-F238E27FC236}">
                <a16:creationId xmlns:a16="http://schemas.microsoft.com/office/drawing/2014/main" id="{D98B341B-BCAD-DFA3-DA4D-C3D1277BA2C7}"/>
              </a:ext>
            </a:extLst>
          </p:cNvPr>
          <p:cNvSpPr/>
          <p:nvPr/>
        </p:nvSpPr>
        <p:spPr>
          <a:xfrm>
            <a:off x="661155" y="1404439"/>
            <a:ext cx="2682288" cy="2109935"/>
          </a:xfrm>
          <a:prstGeom prst="triangl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44000">
                <a:schemeClr val="accent4">
                  <a:lumMod val="20000"/>
                  <a:lumOff val="80000"/>
                </a:schemeClr>
              </a:gs>
              <a:gs pos="67000">
                <a:schemeClr val="accent4">
                  <a:lumMod val="60000"/>
                  <a:lumOff val="40000"/>
                </a:schemeClr>
              </a:gs>
              <a:gs pos="98000">
                <a:srgbClr val="0070C0"/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5674B177-B9CC-210F-8B08-7E1BECDE4899}"/>
              </a:ext>
            </a:extLst>
          </p:cNvPr>
          <p:cNvSpPr/>
          <p:nvPr/>
        </p:nvSpPr>
        <p:spPr>
          <a:xfrm>
            <a:off x="1134268" y="1193645"/>
            <a:ext cx="1524152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 dirty="0"/>
              <a:t>壊れやすさ</a:t>
            </a:r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9D0064F1-94FD-F92A-2F33-CDCC7693E396}"/>
              </a:ext>
            </a:extLst>
          </p:cNvPr>
          <p:cNvSpPr/>
          <p:nvPr/>
        </p:nvSpPr>
        <p:spPr>
          <a:xfrm>
            <a:off x="2497926" y="3291195"/>
            <a:ext cx="1591178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b="1" dirty="0"/>
              <a:t>重さ</a:t>
            </a:r>
          </a:p>
        </p:txBody>
      </p:sp>
      <p:sp>
        <p:nvSpPr>
          <p:cNvPr id="24" name="楕円 23">
            <a:extLst>
              <a:ext uri="{FF2B5EF4-FFF2-40B4-BE49-F238E27FC236}">
                <a16:creationId xmlns:a16="http://schemas.microsoft.com/office/drawing/2014/main" id="{CD8CF307-10C8-FE16-8770-C0D66D3ACB10}"/>
              </a:ext>
            </a:extLst>
          </p:cNvPr>
          <p:cNvSpPr/>
          <p:nvPr/>
        </p:nvSpPr>
        <p:spPr>
          <a:xfrm>
            <a:off x="13113" y="3314411"/>
            <a:ext cx="1692083" cy="380166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300" b="1" dirty="0"/>
              <a:t>転がりやすさ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10796356" y="5578868"/>
            <a:ext cx="816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4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B5AE18DB-5161-9AD7-E0CE-02AE45A8F5D2}"/>
              </a:ext>
            </a:extLst>
          </p:cNvPr>
          <p:cNvSpPr txBox="1"/>
          <p:nvPr/>
        </p:nvSpPr>
        <p:spPr>
          <a:xfrm>
            <a:off x="5913501" y="5741494"/>
            <a:ext cx="6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  <a:endParaRPr kumimoji="1" lang="ja-JP" altLang="en-US" sz="36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849868A-ED12-67D8-3A18-B950ABA647B8}"/>
              </a:ext>
            </a:extLst>
          </p:cNvPr>
          <p:cNvSpPr txBox="1"/>
          <p:nvPr/>
        </p:nvSpPr>
        <p:spPr>
          <a:xfrm>
            <a:off x="52578" y="3903038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引っかからないよううまく調整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53595C8B-1204-C8EC-0EB6-861C4472F298}"/>
              </a:ext>
            </a:extLst>
          </p:cNvPr>
          <p:cNvSpPr txBox="1"/>
          <p:nvPr/>
        </p:nvSpPr>
        <p:spPr>
          <a:xfrm>
            <a:off x="5281170" y="3425733"/>
            <a:ext cx="69557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壊れやすいものは勢いよく</a:t>
            </a:r>
            <a:r>
              <a:rPr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ぶつけると</a:t>
            </a:r>
            <a:r>
              <a:rPr kumimoji="1" lang="ja-JP" altLang="en-US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割れてしまう</a:t>
            </a:r>
            <a:r>
              <a:rPr kumimoji="1" lang="en-US" altLang="ja-JP" sz="2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2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6" name="図 35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0F029A71-ABA0-97FA-2BA9-6EFA8E7BE3C3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34630">
            <a:off x="463920" y="5118791"/>
            <a:ext cx="869117" cy="456927"/>
          </a:xfrm>
          <a:prstGeom prst="rect">
            <a:avLst/>
          </a:prstGeom>
          <a:effectLst>
            <a:glow rad="50800">
              <a:schemeClr val="tx1">
                <a:lumMod val="65000"/>
                <a:lumOff val="35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710B0849-7812-9678-037B-3D1B32363EE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4" t="22922" r="7383" b="23774"/>
          <a:stretch/>
        </p:blipFill>
        <p:spPr>
          <a:xfrm rot="2686631">
            <a:off x="167826" y="5628012"/>
            <a:ext cx="1678152" cy="783932"/>
          </a:xfrm>
          <a:prstGeom prst="rect">
            <a:avLst/>
          </a:prstGeom>
          <a:effectLst>
            <a:glow rad="101600">
              <a:schemeClr val="accent3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図 37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FD040E0-4AAA-9C32-6975-F32E8441688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6903418">
            <a:off x="1325857" y="5366792"/>
            <a:ext cx="618704" cy="622697"/>
          </a:xfrm>
          <a:prstGeom prst="rect">
            <a:avLst/>
          </a:prstGeom>
          <a:effectLst>
            <a:glow rad="101600">
              <a:schemeClr val="accent3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265DD77B-631E-AD5E-7D45-375EE7BF17A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4" t="22922" r="7383" b="23774"/>
          <a:stretch/>
        </p:blipFill>
        <p:spPr>
          <a:xfrm rot="1879346">
            <a:off x="3298354" y="5768352"/>
            <a:ext cx="1678152" cy="783932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0" name="図 39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570169F4-8A78-C34D-7BD6-2B580BD21D4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2651356">
            <a:off x="2411482" y="4826027"/>
            <a:ext cx="2100142" cy="1115261"/>
          </a:xfrm>
          <a:prstGeom prst="rect">
            <a:avLst/>
          </a:prstGeom>
          <a:effectLst>
            <a:glow rad="1016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6" name="図 45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B8073595-D20C-E0D8-DC72-1B9EF31E6D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322" y="1323762"/>
            <a:ext cx="861775" cy="646331"/>
          </a:xfrm>
          <a:prstGeom prst="rect">
            <a:avLst/>
          </a:prstGeom>
          <a:effectLst>
            <a:glow rad="76200">
              <a:srgbClr val="FF00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4" name="図 43" descr="ロゴ&#10;&#10;自動的に生成された説明">
            <a:extLst>
              <a:ext uri="{FF2B5EF4-FFF2-40B4-BE49-F238E27FC236}">
                <a16:creationId xmlns:a16="http://schemas.microsoft.com/office/drawing/2014/main" id="{3276C18F-1033-8DC2-960E-5AAA30133310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5824134" y="660050"/>
            <a:ext cx="2322145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図 49" descr="アイコン&#10;&#10;自動的に生成された説明">
            <a:extLst>
              <a:ext uri="{FF2B5EF4-FFF2-40B4-BE49-F238E27FC236}">
                <a16:creationId xmlns:a16="http://schemas.microsoft.com/office/drawing/2014/main" id="{3A4F507E-FC7F-7DC1-7AE2-4D7FDE060E3B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96"/>
          <a:stretch/>
        </p:blipFill>
        <p:spPr>
          <a:xfrm rot="14029015">
            <a:off x="9925760" y="1219689"/>
            <a:ext cx="850349" cy="690735"/>
          </a:xfrm>
          <a:prstGeom prst="rect">
            <a:avLst/>
          </a:prstGeom>
          <a:effectLst>
            <a:glow rad="635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図 44" descr="ロゴ&#10;&#10;自動的に生成された説明">
            <a:extLst>
              <a:ext uri="{FF2B5EF4-FFF2-40B4-BE49-F238E27FC236}">
                <a16:creationId xmlns:a16="http://schemas.microsoft.com/office/drawing/2014/main" id="{2BB47FBF-21E0-5915-D14D-9C7A3B9000E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145335" y="611166"/>
            <a:ext cx="2322145" cy="12241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2" name="図 51" descr="図形&#10;&#10;低い精度で自動的に生成された説明">
            <a:extLst>
              <a:ext uri="{FF2B5EF4-FFF2-40B4-BE49-F238E27FC236}">
                <a16:creationId xmlns:a16="http://schemas.microsoft.com/office/drawing/2014/main" id="{FFFE9809-5600-E60B-0725-2380DFD08312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35029">
            <a:off x="6190128" y="1452734"/>
            <a:ext cx="885543" cy="704820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  <p:pic>
        <p:nvPicPr>
          <p:cNvPr id="53" name="図 52" descr="図形&#10;&#10;低い精度で自動的に生成された説明">
            <a:extLst>
              <a:ext uri="{FF2B5EF4-FFF2-40B4-BE49-F238E27FC236}">
                <a16:creationId xmlns:a16="http://schemas.microsoft.com/office/drawing/2014/main" id="{FAA45233-91C2-E23D-534E-BF0B0FADE69A}"/>
              </a:ext>
            </a:extLst>
          </p:cNvPr>
          <p:cNvPicPr>
            <a:picLocks noChangeAspect="1"/>
          </p:cNvPicPr>
          <p:nvPr/>
        </p:nvPicPr>
        <p:blipFill>
          <a:blip r:embed="rId1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35029">
            <a:off x="9575682" y="1370804"/>
            <a:ext cx="885543" cy="704820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6C35134D-891B-E037-0647-7E9FF5798E9D}"/>
              </a:ext>
            </a:extLst>
          </p:cNvPr>
          <p:cNvSpPr txBox="1"/>
          <p:nvPr/>
        </p:nvSpPr>
        <p:spPr>
          <a:xfrm>
            <a:off x="6243078" y="609402"/>
            <a:ext cx="1306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9000">
                      <a:schemeClr val="accent3">
                        <a:lumMod val="20000"/>
                        <a:lumOff val="80000"/>
                      </a:schemeClr>
                    </a:gs>
                    <a:gs pos="67000">
                      <a:schemeClr val="accent3">
                        <a:lumMod val="40000"/>
                        <a:lumOff val="60000"/>
                      </a:schemeClr>
                    </a:gs>
                    <a:gs pos="98000">
                      <a:srgbClr val="92D050"/>
                    </a:gs>
                  </a:gsLst>
                  <a:lin ang="5400000" scaled="1"/>
                  <a:tileRect/>
                </a:gradFill>
                <a:effectLst>
                  <a:glow rad="508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SAFE</a:t>
            </a:r>
            <a:endParaRPr kumimoji="1" lang="ja-JP" altLang="en-US" sz="4400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9000">
                    <a:schemeClr val="accent3">
                      <a:lumMod val="20000"/>
                      <a:lumOff val="80000"/>
                    </a:schemeClr>
                  </a:gs>
                  <a:gs pos="67000">
                    <a:schemeClr val="accent3">
                      <a:lumMod val="40000"/>
                      <a:lumOff val="60000"/>
                    </a:schemeClr>
                  </a:gs>
                  <a:gs pos="98000">
                    <a:srgbClr val="92D050"/>
                  </a:gs>
                </a:gsLst>
                <a:lin ang="5400000" scaled="1"/>
                <a:tileRect/>
              </a:gradFill>
              <a:effectLst>
                <a:glow rad="508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3BE198D5-382F-C02A-A51A-0EBF431535A2}"/>
              </a:ext>
            </a:extLst>
          </p:cNvPr>
          <p:cNvSpPr txBox="1"/>
          <p:nvPr/>
        </p:nvSpPr>
        <p:spPr>
          <a:xfrm>
            <a:off x="9741768" y="508849"/>
            <a:ext cx="10615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400" b="1" dirty="0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9000">
                      <a:schemeClr val="accent2">
                        <a:lumMod val="20000"/>
                        <a:lumOff val="80000"/>
                      </a:schemeClr>
                    </a:gs>
                    <a:gs pos="67000">
                      <a:srgbClr val="FF0000"/>
                    </a:gs>
                    <a:gs pos="98000">
                      <a:srgbClr val="C00000"/>
                    </a:gs>
                  </a:gsLst>
                  <a:lin ang="16200000" scaled="1"/>
                  <a:tileRect/>
                </a:gradFill>
                <a:effectLst>
                  <a:glow rad="88900">
                    <a:schemeClr val="bg2">
                      <a:lumMod val="1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行書体" panose="03000600000000000000" pitchFamily="66" charset="-128"/>
                <a:ea typeface="HGP行書体" panose="03000600000000000000" pitchFamily="66" charset="-128"/>
              </a:rPr>
              <a:t>OUT</a:t>
            </a:r>
            <a:endParaRPr kumimoji="1" lang="ja-JP" altLang="en-US" sz="4400" b="1" dirty="0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9000">
                    <a:schemeClr val="accent2">
                      <a:lumMod val="20000"/>
                      <a:lumOff val="80000"/>
                    </a:schemeClr>
                  </a:gs>
                  <a:gs pos="67000">
                    <a:srgbClr val="FF0000"/>
                  </a:gs>
                  <a:gs pos="98000">
                    <a:srgbClr val="C00000"/>
                  </a:gs>
                </a:gsLst>
                <a:lin ang="16200000" scaled="1"/>
                <a:tileRect/>
              </a:gradFill>
              <a:effectLst>
                <a:glow rad="88900">
                  <a:schemeClr val="bg2">
                    <a:lumMod val="1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P行書体" panose="03000600000000000000" pitchFamily="66" charset="-128"/>
              <a:ea typeface="HGP行書体" panose="03000600000000000000" pitchFamily="66" charset="-128"/>
            </a:endParaRPr>
          </a:p>
        </p:txBody>
      </p:sp>
      <p:pic>
        <p:nvPicPr>
          <p:cNvPr id="62" name="図 61" descr="図形&#10;&#10;低い精度で自動的に生成された説明">
            <a:extLst>
              <a:ext uri="{FF2B5EF4-FFF2-40B4-BE49-F238E27FC236}">
                <a16:creationId xmlns:a16="http://schemas.microsoft.com/office/drawing/2014/main" id="{7E645BE8-15CC-D726-0D85-DB911A474266}"/>
              </a:ext>
            </a:extLst>
          </p:cNvPr>
          <p:cNvPicPr>
            <a:picLocks noChangeAspect="1"/>
          </p:cNvPicPr>
          <p:nvPr/>
        </p:nvPicPr>
        <p:blipFill>
          <a:blip r:embed="rId1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21242">
            <a:off x="2578918" y="5507221"/>
            <a:ext cx="1159493" cy="922862"/>
          </a:xfrm>
          <a:prstGeom prst="rect">
            <a:avLst/>
          </a:prstGeom>
          <a:effectLst>
            <a:glow rad="25400">
              <a:schemeClr val="tx1"/>
            </a:glow>
          </a:effectLst>
        </p:spPr>
      </p:pic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321120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337603" y="0"/>
            <a:ext cx="75168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指南書⑤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56068" y="1185984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488</Words>
  <Application>Microsoft Office PowerPoint</Application>
  <PresentationFormat>ワイド画面</PresentationFormat>
  <Paragraphs>110</Paragraphs>
  <Slides>10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7" baseType="lpstr">
      <vt:lpstr>HGS創英ﾌﾟﾚｾﾞﾝｽEB</vt:lpstr>
      <vt:lpstr>HGP行書体</vt:lpstr>
      <vt:lpstr>游ゴシック Light</vt:lpstr>
      <vt:lpstr>Arial</vt:lpstr>
      <vt:lpstr>フォントポにほんご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14</cp:revision>
  <dcterms:created xsi:type="dcterms:W3CDTF">2024-05-07T00:20:46Z</dcterms:created>
  <dcterms:modified xsi:type="dcterms:W3CDTF">2024-05-13T02:47:20Z</dcterms:modified>
</cp:coreProperties>
</file>

<file path=docProps/thumbnail.jpeg>
</file>